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13" r:id="rId3"/>
    <p:sldId id="320" r:id="rId4"/>
    <p:sldId id="321" r:id="rId5"/>
    <p:sldId id="322" r:id="rId6"/>
    <p:sldId id="323" r:id="rId7"/>
    <p:sldId id="324" r:id="rId8"/>
    <p:sldId id="327" r:id="rId9"/>
    <p:sldId id="328" r:id="rId10"/>
    <p:sldId id="325" r:id="rId11"/>
    <p:sldId id="326" r:id="rId12"/>
    <p:sldId id="330" r:id="rId13"/>
    <p:sldId id="332" r:id="rId14"/>
    <p:sldId id="331" r:id="rId15"/>
  </p:sldIdLst>
  <p:sldSz cx="9144000" cy="6858000" type="screen4x3"/>
  <p:notesSz cx="7315200" cy="96012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2FF"/>
    <a:srgbClr val="CEEEFA"/>
    <a:srgbClr val="CCECFF"/>
    <a:srgbClr val="BCEBFC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0764" autoAdjust="0"/>
  </p:normalViewPr>
  <p:slideViewPr>
    <p:cSldViewPr>
      <p:cViewPr>
        <p:scale>
          <a:sx n="80" d="100"/>
          <a:sy n="80" d="100"/>
        </p:scale>
        <p:origin x="-1086" y="66"/>
      </p:cViewPr>
      <p:guideLst>
        <p:guide orient="horz" pos="981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67B39-0610-452C-9E50-7447B062C0A8}" type="datetimeFigureOut">
              <a:rPr lang="es-CL" smtClean="0"/>
              <a:pPr/>
              <a:t>04-12-2017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BDD8-5963-476E-989F-CAD58F54941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0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2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11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12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13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14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3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4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5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6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7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8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9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88A6F-1565-48FB-A0B3-97C892F19775}" type="slidenum">
              <a:rPr lang="es-ES"/>
              <a:pPr/>
              <a:t>10</a:t>
            </a:fld>
            <a:endParaRPr lang="es-E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58600"/>
            <a:ext cx="5365353" cy="4320316"/>
          </a:xfrm>
        </p:spPr>
        <p:txBody>
          <a:bodyPr lIns="92910" tIns="46454" rIns="92910" bIns="46454"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4087-90E2-43DE-9DE8-9A2A231B2F8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0330-9351-41DC-8FC7-823A778F4E5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6E871-902D-4657-BE04-8CF9E032FDA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D7DAE3-FB12-43B5-9188-8EF0518AA1B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15108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6819F-D33F-4156-AEB0-8C9DC2D5B5A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B6ED-840D-4AE2-BB3B-74A5F5ED26E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04E6-A432-4389-8886-F927A7010B6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90B0-733F-4E15-BF9A-39B3815BB19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BA33-39A3-4341-AE7D-9BA217D31F1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9E33-183F-43DD-9967-621D482B678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2FC5-B0AD-4243-87D0-40934E2FE9E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BE9ED-2374-4E9C-8615-BABD58AC6C8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s-CL" smtClean="0"/>
              <a:t>Haga clic para modificar el estilo de texto del patrón</a:t>
            </a:r>
          </a:p>
          <a:p>
            <a:pPr lvl="1"/>
            <a:r>
              <a:rPr lang="es-CL" altLang="es-CL" smtClean="0"/>
              <a:t>Segundo nivel</a:t>
            </a:r>
          </a:p>
          <a:p>
            <a:pPr lvl="2"/>
            <a:r>
              <a:rPr lang="es-CL" altLang="es-CL" smtClean="0"/>
              <a:t>Tercer nivel</a:t>
            </a:r>
          </a:p>
          <a:p>
            <a:pPr lvl="3"/>
            <a:r>
              <a:rPr lang="es-CL" altLang="es-CL" smtClean="0"/>
              <a:t>Cuarto nivel</a:t>
            </a:r>
          </a:p>
          <a:p>
            <a:pPr lvl="4"/>
            <a:r>
              <a:rPr lang="es-CL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B8639B-7023-4028-88D8-5124C31CF76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332656"/>
            <a:ext cx="9144000" cy="648072"/>
          </a:xfrm>
          <a:prstGeom prst="rect">
            <a:avLst/>
          </a:prstGeom>
          <a:gradFill flip="none" rotWithShape="1">
            <a:gsLst>
              <a:gs pos="50000">
                <a:srgbClr val="1151AF"/>
              </a:gs>
              <a:gs pos="50000">
                <a:srgbClr val="1151AF">
                  <a:tint val="44500"/>
                  <a:satMod val="160000"/>
                </a:srgbClr>
              </a:gs>
              <a:gs pos="100000">
                <a:srgbClr val="1151A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79512" y="404664"/>
            <a:ext cx="31390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2600" kern="0" dirty="0" smtClean="0">
                <a:solidFill>
                  <a:srgbClr val="F2F2F2"/>
                </a:solidFill>
                <a:latin typeface="Calibri" pitchFamily="34" charset="0"/>
                <a:ea typeface="ＭＳ Ｐゴシック" pitchFamily="34" charset="-128"/>
                <a:cs typeface="+mj-cs"/>
              </a:rPr>
              <a:t>PPR  &amp;   PP-RCT BETA.</a:t>
            </a:r>
            <a:endParaRPr kumimoji="0" lang="es-ES" sz="2600" b="0" i="0" u="none" strike="noStrike" kern="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44875" t="57005" r="30957" b="35749"/>
          <a:stretch>
            <a:fillRect/>
          </a:stretch>
        </p:blipFill>
        <p:spPr bwMode="auto">
          <a:xfrm>
            <a:off x="2627784" y="4581128"/>
            <a:ext cx="3600400" cy="9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 l="21215" t="53172" r="61982" b="35952"/>
          <a:stretch>
            <a:fillRect/>
          </a:stretch>
        </p:blipFill>
        <p:spPr bwMode="auto">
          <a:xfrm>
            <a:off x="6660232" y="365808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 l="21215" t="53172" r="61982" b="35952"/>
          <a:stretch>
            <a:fillRect/>
          </a:stretch>
        </p:blipFill>
        <p:spPr bwMode="auto">
          <a:xfrm>
            <a:off x="2400373" y="3195033"/>
            <a:ext cx="4055221" cy="138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5616624" cy="1152128"/>
          </a:xfrm>
          <a:noFill/>
        </p:spPr>
        <p:txBody>
          <a:bodyPr/>
          <a:lstStyle/>
          <a:p>
            <a:pPr algn="l" eaLnBrk="1" hangingPunct="1"/>
            <a:r>
              <a:rPr lang="es-MX" sz="1800" dirty="0" smtClean="0"/>
              <a:t>Tabla de tiempos para </a:t>
            </a:r>
            <a:r>
              <a:rPr lang="es-MX" sz="1800" dirty="0" err="1" smtClean="0"/>
              <a:t>termofusión</a:t>
            </a:r>
            <a:r>
              <a:rPr lang="es-MX" sz="4000" dirty="0" smtClean="0"/>
              <a:t> </a:t>
            </a:r>
            <a:endParaRPr lang="es-ES" sz="4000" dirty="0" smtClean="0"/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539550" y="1740972"/>
          <a:ext cx="8280921" cy="4568349"/>
        </p:xfrm>
        <a:graphic>
          <a:graphicData uri="http://schemas.openxmlformats.org/drawingml/2006/table">
            <a:tbl>
              <a:tblPr/>
              <a:tblGrid>
                <a:gridCol w="2030052"/>
                <a:gridCol w="2255614"/>
                <a:gridCol w="1987759"/>
                <a:gridCol w="2007496"/>
              </a:tblGrid>
              <a:tr h="114630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DIÁMETRO EXTERNO(MM)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TIEMPO DE CALENTAMIENTO(SEG)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TIEMPO MÁXIMO P/ACOPLE(SEG)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TIEMPO DE ENFRIAMIENTO(MIN)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</a:tr>
              <a:tr h="3792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1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6229" marR="6229" marT="6229" marB="0" anchor="b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>
                          <a:solidFill>
                            <a:srgbClr val="000099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700" b="0" i="0" u="none" strike="noStrike" dirty="0">
                          <a:solidFill>
                            <a:srgbClr val="000099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3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5616624" cy="1152128"/>
          </a:xfrm>
          <a:noFill/>
        </p:spPr>
        <p:txBody>
          <a:bodyPr/>
          <a:lstStyle/>
          <a:p>
            <a:pPr algn="l" eaLnBrk="1" hangingPunct="1"/>
            <a:r>
              <a:rPr lang="es-MX" sz="1800" dirty="0" smtClean="0"/>
              <a:t>Procedimiento de </a:t>
            </a:r>
            <a:r>
              <a:rPr lang="es-MX" sz="1800" dirty="0" err="1" smtClean="0"/>
              <a:t>Termofusión</a:t>
            </a:r>
            <a:r>
              <a:rPr lang="es-MX" sz="1800" dirty="0" smtClean="0"/>
              <a:t>.</a:t>
            </a:r>
            <a:r>
              <a:rPr lang="es-MX" sz="4000" dirty="0" smtClean="0"/>
              <a:t> </a:t>
            </a:r>
            <a:endParaRPr lang="es-ES" sz="4000" dirty="0" smtClean="0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25458" t="17825" r="27529" b="24169"/>
          <a:stretch>
            <a:fillRect/>
          </a:stretch>
        </p:blipFill>
        <p:spPr bwMode="auto">
          <a:xfrm>
            <a:off x="395536" y="1412776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5616624" cy="1152128"/>
          </a:xfrm>
          <a:noFill/>
        </p:spPr>
        <p:txBody>
          <a:bodyPr/>
          <a:lstStyle/>
          <a:p>
            <a:pPr algn="l" eaLnBrk="1" hangingPunct="1"/>
            <a:r>
              <a:rPr lang="es-MX" sz="1800" dirty="0" smtClean="0"/>
              <a:t>Procedimiento de </a:t>
            </a:r>
            <a:r>
              <a:rPr lang="es-MX" sz="1800" dirty="0" err="1" smtClean="0"/>
              <a:t>Termofusión</a:t>
            </a:r>
            <a:r>
              <a:rPr lang="es-MX" sz="1800" dirty="0" smtClean="0"/>
              <a:t>.</a:t>
            </a:r>
            <a:r>
              <a:rPr lang="es-MX" sz="4000" dirty="0" smtClean="0"/>
              <a:t> </a:t>
            </a:r>
            <a:endParaRPr lang="es-ES" sz="4000" dirty="0" smtClean="0"/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 l="25798" t="63142" r="57739" b="13897"/>
          <a:stretch>
            <a:fillRect/>
          </a:stretch>
        </p:blipFill>
        <p:spPr bwMode="auto">
          <a:xfrm>
            <a:off x="3275856" y="1988840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91680" y="1196752"/>
            <a:ext cx="5616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–Deje enfriar la unión el tiempo recomendado en tabla.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15 Imagen"/>
          <p:cNvPicPr/>
          <p:nvPr/>
        </p:nvPicPr>
        <p:blipFill>
          <a:blip r:embed="rId4" cstate="print"/>
          <a:srcRect l="17649" t="13897" r="15908" b="14804"/>
          <a:stretch>
            <a:fillRect/>
          </a:stretch>
        </p:blipFill>
        <p:spPr bwMode="auto">
          <a:xfrm>
            <a:off x="827584" y="4149080"/>
            <a:ext cx="372935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0" descr="HD`(VMY$%UFK(UR6`TYL@%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26883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/>
          <p:nvPr/>
        </p:nvPicPr>
        <p:blipFill>
          <a:blip r:embed="rId6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pic>
        <p:nvPicPr>
          <p:cNvPr id="14" name="0 Imagen" descr="DSCN064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88" y="908050"/>
            <a:ext cx="3097212" cy="20018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8" name="1 Imagen" descr="DSCN064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463" y="908050"/>
            <a:ext cx="3124200" cy="2016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9" name="6 Imagen" descr="DSCN064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188" y="3789363"/>
            <a:ext cx="3148012" cy="21637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" name="19 Imagen" descr="DSCN0649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7900" y="3789363"/>
            <a:ext cx="3168650" cy="2162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1" name="20 CuadroTexto"/>
          <p:cNvSpPr txBox="1"/>
          <p:nvPr/>
        </p:nvSpPr>
        <p:spPr>
          <a:xfrm>
            <a:off x="250825" y="2997200"/>
            <a:ext cx="3673475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srgbClr val="006600"/>
                </a:solidFill>
              </a:rPr>
              <a:t>Insertar simultáneamente tubo y fitting.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284663" y="2997200"/>
            <a:ext cx="403225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srgbClr val="006600"/>
                </a:solidFill>
              </a:rPr>
              <a:t>No sobrepasar la marca. esperar Tiempo determinado según tabla.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50825" y="6021388"/>
            <a:ext cx="3673475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srgbClr val="006600"/>
                </a:solidFill>
              </a:rPr>
              <a:t>Introducir hasta la marca establecida.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211638" y="6021388"/>
            <a:ext cx="4176712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srgbClr val="006600"/>
                </a:solidFill>
              </a:rPr>
              <a:t>Dejar enfriar según tabla a temperatura ambiente.</a:t>
            </a:r>
          </a:p>
        </p:txBody>
      </p:sp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5616624" cy="1152128"/>
          </a:xfrm>
          <a:noFill/>
        </p:spPr>
        <p:txBody>
          <a:bodyPr/>
          <a:lstStyle/>
          <a:p>
            <a:pPr algn="l" eaLnBrk="1" hangingPunct="1"/>
            <a:r>
              <a:rPr lang="es-MX" sz="1800" dirty="0" smtClean="0"/>
              <a:t>Ejemplos de </a:t>
            </a:r>
            <a:r>
              <a:rPr lang="es-MX" sz="1800" dirty="0" err="1" smtClean="0"/>
              <a:t>Termofusión</a:t>
            </a:r>
            <a:r>
              <a:rPr lang="es-MX" sz="1800" dirty="0" smtClean="0"/>
              <a:t>.</a:t>
            </a:r>
            <a:r>
              <a:rPr lang="es-MX" sz="4000" dirty="0" smtClean="0"/>
              <a:t> </a:t>
            </a:r>
            <a:endParaRPr lang="es-ES" sz="4000" dirty="0" smtClean="0"/>
          </a:p>
        </p:txBody>
      </p:sp>
      <p:pic>
        <p:nvPicPr>
          <p:cNvPr id="18" name="17 Imagen"/>
          <p:cNvPicPr/>
          <p:nvPr/>
        </p:nvPicPr>
        <p:blipFill>
          <a:blip r:embed="rId3" cstate="print"/>
          <a:srcRect l="32247" t="32024" r="23116" b="26586"/>
          <a:stretch>
            <a:fillRect/>
          </a:stretch>
        </p:blipFill>
        <p:spPr bwMode="auto">
          <a:xfrm>
            <a:off x="539552" y="1556792"/>
            <a:ext cx="7954069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980728"/>
            <a:ext cx="59046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s-ES" sz="1400" b="0" dirty="0">
                <a:latin typeface="Arial" charset="0"/>
              </a:rPr>
              <a:t>Es un sistema de conducción de agua caliente y fría</a:t>
            </a:r>
            <a:r>
              <a:rPr lang="es-ES" sz="1400" b="0" dirty="0" smtClean="0">
                <a:latin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s-ES" sz="1400" b="0" dirty="0" smtClean="0">
              <a:latin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s-CL" sz="1400" b="0" dirty="0" smtClean="0">
                <a:latin typeface="Arial" charset="0"/>
              </a:rPr>
              <a:t>Materia </a:t>
            </a:r>
            <a:r>
              <a:rPr lang="es-CL" sz="1400" b="0" dirty="0">
                <a:latin typeface="Arial" charset="0"/>
              </a:rPr>
              <a:t>prima: POLIPROPILENO COPOLIMERO RANDOM </a:t>
            </a:r>
            <a:r>
              <a:rPr lang="es-CL" sz="1400" b="0" dirty="0" smtClean="0">
                <a:latin typeface="Arial" charset="0"/>
              </a:rPr>
              <a:t>III</a:t>
            </a:r>
          </a:p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s-CL" sz="1400" b="0" dirty="0">
              <a:latin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s-ES" sz="1400" b="0" dirty="0" smtClean="0">
                <a:latin typeface="Arial" charset="0"/>
              </a:rPr>
              <a:t>Sistema </a:t>
            </a:r>
            <a:r>
              <a:rPr lang="es-ES" sz="1400" b="0" dirty="0">
                <a:latin typeface="Arial" charset="0"/>
              </a:rPr>
              <a:t>de </a:t>
            </a:r>
            <a:r>
              <a:rPr lang="es-ES" sz="1400" b="0" dirty="0" smtClean="0">
                <a:latin typeface="Arial" charset="0"/>
              </a:rPr>
              <a:t>tubería </a:t>
            </a:r>
            <a:r>
              <a:rPr lang="es-ES" sz="1400" b="0" dirty="0">
                <a:latin typeface="Arial" charset="0"/>
              </a:rPr>
              <a:t>y </a:t>
            </a:r>
            <a:r>
              <a:rPr lang="es-ES" sz="1400" b="0" dirty="0" err="1">
                <a:latin typeface="Arial" charset="0"/>
              </a:rPr>
              <a:t>fittings</a:t>
            </a:r>
            <a:r>
              <a:rPr lang="es-ES" sz="1400" b="0" dirty="0">
                <a:latin typeface="Arial" charset="0"/>
              </a:rPr>
              <a:t> con uniones termo fusionadas</a:t>
            </a:r>
            <a:r>
              <a:rPr lang="es-ES" sz="1400" b="0" dirty="0" smtClean="0">
                <a:latin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s-ES" sz="1400" b="0" dirty="0">
              <a:latin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s-CL" sz="1400" b="0" dirty="0" smtClean="0">
                <a:latin typeface="Arial" charset="0"/>
              </a:rPr>
              <a:t>Diseñado </a:t>
            </a:r>
            <a:r>
              <a:rPr lang="es-CL" sz="1400" b="0" dirty="0">
                <a:latin typeface="Arial" charset="0"/>
              </a:rPr>
              <a:t>para evitar perdidas de energía y calor</a:t>
            </a:r>
            <a:r>
              <a:rPr lang="es-CL" sz="1400" b="0" dirty="0" smtClean="0">
                <a:latin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s-CL" sz="1400" b="0" dirty="0">
              <a:latin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s-CL" sz="1400" b="0" dirty="0" smtClean="0">
                <a:latin typeface="Arial" charset="0"/>
              </a:rPr>
              <a:t>Sistema </a:t>
            </a:r>
            <a:r>
              <a:rPr lang="es-CL" sz="1400" b="0" dirty="0">
                <a:latin typeface="Arial" charset="0"/>
              </a:rPr>
              <a:t>simple, de rápida y fácil instalación.</a:t>
            </a:r>
            <a:r>
              <a:rPr lang="es-CL" sz="2000" dirty="0"/>
              <a:t> </a:t>
            </a:r>
            <a:endParaRPr lang="es-ES" sz="2000" dirty="0"/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 l="8992" t="29909" r="65337" b="51360"/>
          <a:stretch>
            <a:fillRect/>
          </a:stretch>
        </p:blipFill>
        <p:spPr bwMode="auto">
          <a:xfrm>
            <a:off x="755576" y="4221088"/>
            <a:ext cx="369611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4" cstate="print"/>
          <a:srcRect l="39418" t="9970" r="25922" b="10574"/>
          <a:stretch>
            <a:fillRect/>
          </a:stretch>
        </p:blipFill>
        <p:spPr bwMode="auto">
          <a:xfrm>
            <a:off x="5940152" y="1052736"/>
            <a:ext cx="25922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5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2520280" cy="4607163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2204864"/>
            <a:ext cx="403244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Conducción de agua fría y caliente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Conducción de sustancias alimenticias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Conducción de productos químicos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Conducción de aire comprimido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Circuitos de refrigeración.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0728"/>
            <a:ext cx="3827463" cy="1143000"/>
          </a:xfrm>
        </p:spPr>
        <p:txBody>
          <a:bodyPr/>
          <a:lstStyle/>
          <a:p>
            <a:pPr eaLnBrk="1" hangingPunct="1"/>
            <a:r>
              <a:rPr lang="es-CL" sz="1800" dirty="0" smtClean="0"/>
              <a:t>APLICACIONES</a:t>
            </a:r>
            <a:endParaRPr lang="es-ES" sz="1800" dirty="0" smtClean="0"/>
          </a:p>
        </p:txBody>
      </p:sp>
      <p:pic>
        <p:nvPicPr>
          <p:cNvPr id="15" name="14 Imagen"/>
          <p:cNvPicPr/>
          <p:nvPr/>
        </p:nvPicPr>
        <p:blipFill>
          <a:blip r:embed="rId4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3850" y="1557338"/>
            <a:ext cx="82184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Tubería PN 10 de 250 mm.  (A Pedido)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Tubería PN 16 de 20 mm. a 32mm.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Tubería PN 16 BETA de 20 mm a 160mm (A Pedido 200 -250mm)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Tubería PN 20 de 20 mm. a 110mm. (A Pedido hasta 160</a:t>
            </a:r>
            <a:r>
              <a:rPr kumimoji="0" lang="es-MX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250mm</a:t>
            </a: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Fittings: SO/SO (Termo fusionados) y SO/HI o SO/HE derivación metálica con hilo interno y exterior. PN20.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Llaves de paso: cierre y de bola, diámetros 20 a 110mm.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12863" t="13913" r="27336" b="13913"/>
          <a:stretch>
            <a:fillRect/>
          </a:stretch>
        </p:blipFill>
        <p:spPr bwMode="auto">
          <a:xfrm rot="437485">
            <a:off x="5790245" y="1183038"/>
            <a:ext cx="9890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988840"/>
            <a:ext cx="15478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94 Imagen" descr="LLAVE DE CIERRE Ø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077072"/>
            <a:ext cx="1771211" cy="1328408"/>
          </a:xfrm>
          <a:prstGeom prst="rect">
            <a:avLst/>
          </a:prstGeom>
        </p:spPr>
      </p:pic>
      <p:pic>
        <p:nvPicPr>
          <p:cNvPr id="19" name="Picture 1749" descr="Stop Valve"/>
          <p:cNvPicPr>
            <a:picLocks noChangeAspect="1" noChangeArrowheads="1"/>
          </p:cNvPicPr>
          <p:nvPr/>
        </p:nvPicPr>
        <p:blipFill>
          <a:blip r:embed="rId6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012160" y="4048381"/>
            <a:ext cx="936104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7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33118" t="49069" r="829"/>
          <a:stretch>
            <a:fillRect/>
          </a:stretch>
        </p:blipFill>
        <p:spPr bwMode="auto">
          <a:xfrm>
            <a:off x="539552" y="1916832"/>
            <a:ext cx="8135937" cy="287972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616624" cy="1152128"/>
          </a:xfrm>
          <a:noFill/>
        </p:spPr>
        <p:txBody>
          <a:bodyPr/>
          <a:lstStyle/>
          <a:p>
            <a:pPr algn="l" eaLnBrk="1" hangingPunct="1"/>
            <a:r>
              <a:rPr lang="es-MX" sz="1800" dirty="0" smtClean="0"/>
              <a:t>Durabilidad del Sistema</a:t>
            </a:r>
            <a:r>
              <a:rPr lang="es-MX" sz="4000" dirty="0" smtClean="0"/>
              <a:t> </a:t>
            </a:r>
            <a:endParaRPr lang="es-ES" sz="4000" dirty="0" smtClean="0"/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92696"/>
            <a:ext cx="5616624" cy="1152128"/>
          </a:xfrm>
          <a:noFill/>
        </p:spPr>
        <p:txBody>
          <a:bodyPr/>
          <a:lstStyle/>
          <a:p>
            <a:pPr algn="l" eaLnBrk="1" hangingPunct="1"/>
            <a:r>
              <a:rPr lang="es-MX" sz="1800" dirty="0" smtClean="0"/>
              <a:t>Características técnicas del sistema fusión</a:t>
            </a:r>
            <a:endParaRPr lang="es-ES" sz="4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844824"/>
            <a:ext cx="6084888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Alta resistencia al impacto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La fusión molecular genera una resistencia superior en sus uniones. (puntos mas fuertes del sistema)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 se oxida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Sus paredes lisas no permiten incrustaciones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Resistencia a la deformación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Tubería PN 10= 10 bar. Tubería PN 20= 20 bar.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Vida útil: MÁS DE 50 AÑOS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Baja conductividad térmica (200 Veces menos que metales )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" name="Picture 4" descr="NDIAPO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2736"/>
            <a:ext cx="2511425" cy="446405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4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5616624" cy="1152128"/>
          </a:xfrm>
          <a:noFill/>
        </p:spPr>
        <p:txBody>
          <a:bodyPr/>
          <a:lstStyle/>
          <a:p>
            <a:pPr algn="l" eaLnBrk="1" hangingPunct="1"/>
            <a:r>
              <a:rPr lang="es-MX" sz="1800" dirty="0" smtClean="0"/>
              <a:t>Características fisicoquímicas del sistema fusión</a:t>
            </a:r>
            <a:r>
              <a:rPr lang="es-MX" sz="4000" dirty="0" smtClean="0"/>
              <a:t> </a:t>
            </a:r>
            <a:endParaRPr lang="es-ES" sz="40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1700213"/>
            <a:ext cx="80645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absolutamente atoxico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Inerte a los agentes corrosivos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Bajísima fragilidad y alta flexibilidad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Conserva la energía gracias a su mínima perdida de calor.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tuberías y </a:t>
            </a:r>
            <a:r>
              <a:rPr kumimoji="0" lang="es-C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fittings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termo fusionados forman una sola pieza (fusión molecular).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Disminuye considerablemente los tiempos de instalación.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 paredes lisas minimizan las perdidas de carga.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elasticidad del material evita los ruidos.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 l="48603" t="29607" r="39501" b="42900"/>
          <a:stretch>
            <a:fillRect/>
          </a:stretch>
        </p:blipFill>
        <p:spPr bwMode="auto">
          <a:xfrm>
            <a:off x="6804248" y="3861048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4" cstate="print"/>
          <a:srcRect l="12424" t="28701" r="70728" b="41994"/>
          <a:stretch>
            <a:fillRect/>
          </a:stretch>
        </p:blipFill>
        <p:spPr bwMode="auto">
          <a:xfrm>
            <a:off x="6804248" y="1556792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5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55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155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155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55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155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55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155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155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155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155" decel="100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155" decel="100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155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155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155" decel="100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155" decel="100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155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155" decel="100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155" decel="100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1155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155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155" decel="100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155" decel="100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155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155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 l="25289" t="27190" r="24304" b="14502"/>
          <a:stretch>
            <a:fillRect/>
          </a:stretch>
        </p:blipFill>
        <p:spPr bwMode="auto">
          <a:xfrm>
            <a:off x="395536" y="980728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107504" y="241649"/>
            <a:ext cx="3665537" cy="595064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143000" y="332656"/>
            <a:ext cx="7093296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ts val="25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SISTEMA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DIMASOLE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rPr>
              <a:t>FUSION PPR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l="27151" t="28399" r="23716" b="16012"/>
          <a:stretch>
            <a:fillRect/>
          </a:stretch>
        </p:blipFill>
        <p:spPr bwMode="auto">
          <a:xfrm>
            <a:off x="467544" y="1124744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 l="21215" t="53172" r="61982" b="35952"/>
          <a:stretch>
            <a:fillRect/>
          </a:stretch>
        </p:blipFill>
        <p:spPr bwMode="auto">
          <a:xfrm>
            <a:off x="6156176" y="387300"/>
            <a:ext cx="2376264" cy="5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716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14158</TotalTime>
  <Words>494</Words>
  <Application>Microsoft Office PowerPoint</Application>
  <PresentationFormat>Presentación en pantalla (4:3)</PresentationFormat>
  <Paragraphs>140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Diseño predeterminado</vt:lpstr>
      <vt:lpstr>Presentación de PowerPoint</vt:lpstr>
      <vt:lpstr>Presentación de PowerPoint</vt:lpstr>
      <vt:lpstr>APLICACIONES</vt:lpstr>
      <vt:lpstr>Presentación de PowerPoint</vt:lpstr>
      <vt:lpstr>Durabilidad del Sistema </vt:lpstr>
      <vt:lpstr>Características técnicas del sistema fusión</vt:lpstr>
      <vt:lpstr>Características fisicoquímicas del sistema fusión </vt:lpstr>
      <vt:lpstr>Presentación de PowerPoint</vt:lpstr>
      <vt:lpstr>Presentación de PowerPoint</vt:lpstr>
      <vt:lpstr>Tabla de tiempos para termofusión </vt:lpstr>
      <vt:lpstr>Procedimiento de Termofusión. </vt:lpstr>
      <vt:lpstr>Procedimiento de Termofusión. </vt:lpstr>
      <vt:lpstr>Presentación de PowerPoint</vt:lpstr>
      <vt:lpstr>Ejemplos de Termofusión.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Day</dc:creator>
  <cp:lastModifiedBy>Felipe Solé Jubera</cp:lastModifiedBy>
  <cp:revision>404</cp:revision>
  <dcterms:created xsi:type="dcterms:W3CDTF">2009-12-10T15:35:24Z</dcterms:created>
  <dcterms:modified xsi:type="dcterms:W3CDTF">2017-12-04T12:46:10Z</dcterms:modified>
</cp:coreProperties>
</file>